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7"/>
  </p:notesMasterIdLst>
  <p:sldIdLst>
    <p:sldId id="487" r:id="rId2"/>
    <p:sldId id="433" r:id="rId3"/>
    <p:sldId id="488" r:id="rId4"/>
    <p:sldId id="489" r:id="rId5"/>
    <p:sldId id="508" r:id="rId6"/>
    <p:sldId id="506" r:id="rId7"/>
    <p:sldId id="481" r:id="rId8"/>
    <p:sldId id="507" r:id="rId9"/>
    <p:sldId id="475" r:id="rId10"/>
    <p:sldId id="471" r:id="rId11"/>
    <p:sldId id="473" r:id="rId12"/>
    <p:sldId id="503" r:id="rId13"/>
    <p:sldId id="502" r:id="rId14"/>
    <p:sldId id="504" r:id="rId15"/>
    <p:sldId id="434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Orly's Font 2" panose="020B0604020202020204" charset="0"/>
      <p:regular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0" autoAdjust="0"/>
    <p:restoredTop sz="72190" autoAdjust="0"/>
  </p:normalViewPr>
  <p:slideViewPr>
    <p:cSldViewPr>
      <p:cViewPr varScale="1">
        <p:scale>
          <a:sx n="37" d="100"/>
          <a:sy n="37" d="100"/>
        </p:scale>
        <p:origin x="-78" y="-48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practice drawing a pentagon using dot paper.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I have 5 sides?  Yes!</a:t>
            </a:r>
          </a:p>
          <a:p>
            <a:r>
              <a:rPr lang="en-US" baseline="0" dirty="0" smtClean="0"/>
              <a:t>Did I draw straight sides? Yes!</a:t>
            </a:r>
          </a:p>
          <a:p>
            <a:r>
              <a:rPr lang="en-US" baseline="0" dirty="0" smtClean="0"/>
              <a:t>Do all of my sides meet making a closed shape?  Yes!</a:t>
            </a:r>
          </a:p>
          <a:p>
            <a:r>
              <a:rPr lang="en-US" baseline="0" dirty="0" smtClean="0"/>
              <a:t>I have drawn a pentagon.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Another common misunderstanding is that pentagons</a:t>
            </a:r>
            <a:r>
              <a:rPr lang="en-US" baseline="0" dirty="0" smtClean="0"/>
              <a:t> cannot have sides that are dented.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take away the dot paper and try drawing one.</a:t>
            </a:r>
          </a:p>
          <a:p>
            <a:r>
              <a:rPr lang="en-US" baseline="0" dirty="0" smtClean="0"/>
              <a:t>In order to draw a shape without dot paper, you just need to draw dots and connect them.</a:t>
            </a:r>
          </a:p>
          <a:p>
            <a:r>
              <a:rPr lang="en-US" baseline="0" dirty="0" smtClean="0"/>
              <a:t>I will draw two dots, here and here, then draw a line to connect them.</a:t>
            </a:r>
          </a:p>
          <a:p>
            <a:r>
              <a:rPr lang="en-US" baseline="0" dirty="0" smtClean="0"/>
              <a:t>I will add a dot here, to connect a line to my first line, like this.</a:t>
            </a:r>
          </a:p>
          <a:p>
            <a:r>
              <a:rPr lang="en-US" baseline="0" dirty="0" smtClean="0"/>
              <a:t>Here is another dot, to connect a new line.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Here is a fourth dot, to connect a fourth line.</a:t>
            </a:r>
          </a:p>
          <a:p>
            <a:r>
              <a:rPr lang="en-US" baseline="0" dirty="0" smtClean="0"/>
              <a:t>I will now connect my fifth dot to the first dot I drew.</a:t>
            </a:r>
          </a:p>
          <a:p>
            <a:r>
              <a:rPr lang="en-US" baseline="0" dirty="0" smtClean="0"/>
              <a:t>Is this a pentagon?  Let’s check our rules. </a:t>
            </a:r>
            <a:endParaRPr lang="en-US" b="1" i="1" baseline="0" dirty="0" smtClean="0"/>
          </a:p>
          <a:p>
            <a:r>
              <a:rPr lang="en-US" baseline="0" dirty="0" smtClean="0"/>
              <a:t>Did I draw 5 sides?  Yes!                                                   </a:t>
            </a:r>
          </a:p>
          <a:p>
            <a:r>
              <a:rPr lang="en-US" baseline="0" dirty="0" smtClean="0"/>
              <a:t>Did I draw straight sides? Yes!</a:t>
            </a:r>
          </a:p>
          <a:p>
            <a:r>
              <a:rPr lang="en-US" baseline="0" dirty="0" smtClean="0"/>
              <a:t>Do all of my sides meet at a corner or vertex making a closed shape?  Yes!</a:t>
            </a:r>
          </a:p>
          <a:p>
            <a:r>
              <a:rPr lang="en-US" baseline="0" dirty="0" smtClean="0"/>
              <a:t>I know I have a pentagon, because I have followed all of the rules.</a:t>
            </a:r>
          </a:p>
          <a:p>
            <a:r>
              <a:rPr lang="en-US" baseline="0" dirty="0" smtClean="0"/>
              <a:t>Notice, in order to draw a shape with five sides, I needed to draw five dots or points. 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How about this one?</a:t>
            </a:r>
          </a:p>
          <a:p>
            <a:r>
              <a:rPr lang="en-US" baseline="0" dirty="0" smtClean="0"/>
              <a:t>I will start by drawing 5 dots; I just have to be sure that I do not have more than two in a straight line.</a:t>
            </a:r>
          </a:p>
          <a:p>
            <a:r>
              <a:rPr lang="en-US" baseline="0" dirty="0" smtClean="0"/>
              <a:t>Here is my first dot, my second, third, fourth…wait, this won’t work because now I have three in a line.</a:t>
            </a:r>
          </a:p>
          <a:p>
            <a:r>
              <a:rPr lang="en-US" baseline="0" dirty="0" smtClean="0"/>
              <a:t>I’ll draw my fourth dot here and my fifth dot here.</a:t>
            </a:r>
          </a:p>
          <a:p>
            <a:r>
              <a:rPr lang="en-US" baseline="0" dirty="0" smtClean="0"/>
              <a:t>Now I can connect my dots.</a:t>
            </a:r>
          </a:p>
          <a:p>
            <a:r>
              <a:rPr lang="en-US" baseline="0" dirty="0" smtClean="0"/>
              <a:t>Let’s check to see if this shape follows the rules; it looks like it may not be a pentagon.</a:t>
            </a:r>
          </a:p>
          <a:p>
            <a:r>
              <a:rPr lang="en-US" baseline="0" dirty="0" smtClean="0"/>
              <a:t>Does this shape have 5 sides? Yes!</a:t>
            </a:r>
          </a:p>
          <a:p>
            <a:r>
              <a:rPr lang="en-US" baseline="0" dirty="0" smtClean="0"/>
              <a:t>Are the sides straight? Yes!</a:t>
            </a:r>
          </a:p>
          <a:p>
            <a:r>
              <a:rPr lang="en-US" baseline="0" dirty="0" smtClean="0"/>
              <a:t>Do all of the sides meet making a closed shape?  Yes!</a:t>
            </a:r>
          </a:p>
          <a:p>
            <a:r>
              <a:rPr lang="en-US" baseline="0" dirty="0" smtClean="0"/>
              <a:t>This follows the rules, so it is a pentagon.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revisit the question from the beginning of this lesson.  </a:t>
            </a:r>
            <a:endParaRPr lang="en-US" b="1" i="1" baseline="0" dirty="0" smtClean="0"/>
          </a:p>
          <a:p>
            <a:r>
              <a:rPr lang="en-US" baseline="0" dirty="0" smtClean="0"/>
              <a:t>I wanted to know if I drew a pentagon to create the outline of this house.</a:t>
            </a:r>
          </a:p>
          <a:p>
            <a:r>
              <a:rPr lang="en-US" baseline="0" dirty="0" smtClean="0"/>
              <a:t>Let’s check our three rules.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Are there five sides to this house?  </a:t>
            </a:r>
            <a:r>
              <a:rPr lang="en-US" baseline="0" smtClean="0"/>
              <a:t>Yes!</a:t>
            </a:r>
          </a:p>
          <a:p>
            <a:r>
              <a:rPr lang="en-US" baseline="0" smtClean="0"/>
              <a:t>Does </a:t>
            </a:r>
            <a:r>
              <a:rPr lang="en-US" baseline="0" dirty="0" smtClean="0"/>
              <a:t>the outside of this house have straight sides?  Yes!</a:t>
            </a:r>
          </a:p>
          <a:p>
            <a:r>
              <a:rPr lang="en-US" baseline="0" dirty="0" smtClean="0"/>
              <a:t>Do all of the sides of this house meet?  Yes!</a:t>
            </a:r>
          </a:p>
          <a:p>
            <a:r>
              <a:rPr lang="en-US" baseline="0" dirty="0" smtClean="0"/>
              <a:t>The outside of this house is definitely shaped like a pentagon!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 that triangles and quadrilaterals must have straight sides.  Well, pentagons must have straight sides too. </a:t>
            </a:r>
            <a:r>
              <a:rPr lang="en-US" baseline="0" dirty="0" smtClean="0"/>
              <a:t>Remember, you can draw straight lines or line segments to draw the sides by using a straight-edge or ruler.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Or, you can use dot paper to connect two dots, like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And don’t forget, if you practice enough, you can draw a straight line connecting two points or dots the best that you can, making sure that the line does not curve or wave.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also learned that triangles and quadrilaterals must be closed shapes, which means all of the sides must touch or meet at a corner or vertex.  You have to make sure a pentagon is closed as well, just like closing a gate on a sheep so that it cannot get out.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Pentagons have one more side than a quadrilateral, so you must draw 5 sides!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draw a pentagon.</a:t>
            </a:r>
          </a:p>
          <a:p>
            <a:r>
              <a:rPr lang="en-US" baseline="0" dirty="0" smtClean="0"/>
              <a:t>You have to draw 5 sides, you have to make sure that the sides are straight, and you have to make sure that all of your sides meet at a corner (or vertex).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</a:t>
            </a:r>
            <a:r>
              <a:rPr lang="en-US" baseline="0" dirty="0" smtClean="0"/>
              <a:t> Misunderstanding is that pentagons can only look like the outline of a house.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8750" y="627534"/>
            <a:ext cx="63865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Did I draw a pentagon to create the outline of this house?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595065" y="1599642"/>
            <a:ext cx="1877035" cy="2808312"/>
            <a:chOff x="3595065" y="1599642"/>
            <a:chExt cx="1877035" cy="2808312"/>
          </a:xfrm>
        </p:grpSpPr>
        <p:sp>
          <p:nvSpPr>
            <p:cNvPr id="7" name="Rectangle 6"/>
            <p:cNvSpPr/>
            <p:nvPr/>
          </p:nvSpPr>
          <p:spPr>
            <a:xfrm>
              <a:off x="3599892" y="2535746"/>
              <a:ext cx="1872208" cy="1872208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>
              <a:off x="3599892" y="1635646"/>
              <a:ext cx="1872208" cy="900100"/>
            </a:xfrm>
            <a:prstGeom prst="triangl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19972" y="3363838"/>
              <a:ext cx="504056" cy="104411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851920" y="2823778"/>
              <a:ext cx="396044" cy="468052"/>
            </a:xfrm>
            <a:prstGeom prst="rect">
              <a:avLst/>
            </a:prstGeom>
            <a:ln w="3810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896036" y="2823778"/>
              <a:ext cx="396044" cy="468052"/>
            </a:xfrm>
            <a:prstGeom prst="rect">
              <a:avLst/>
            </a:prstGeom>
            <a:ln w="3810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3599892" y="4407954"/>
              <a:ext cx="1872208" cy="0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3595065" y="2535747"/>
              <a:ext cx="0" cy="1872207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5472100" y="2535746"/>
              <a:ext cx="0" cy="1872207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3599892" y="1599642"/>
              <a:ext cx="936104" cy="936105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4" idx="4"/>
            </p:cNvCxnSpPr>
            <p:nvPr/>
          </p:nvCxnSpPr>
          <p:spPr>
            <a:xfrm flipH="1" flipV="1">
              <a:off x="4535996" y="1617644"/>
              <a:ext cx="936104" cy="918102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141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9532" y="860398"/>
            <a:ext cx="839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pentagons.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890393" y="1691490"/>
            <a:ext cx="1885485" cy="88026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775879" y="1694298"/>
            <a:ext cx="1845528" cy="908811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35697" y="4474474"/>
            <a:ext cx="184010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2586">
            <a:off x="63657" y="3476759"/>
            <a:ext cx="2370062" cy="32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566477" y="28896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242374" y="3002188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67173" y="23803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630869" y="423286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1645" y="147362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198115" y="341843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472072" y="156363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3607139" y="1563638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2500710" y="3782529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782170" y="3785231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>
            <a:off x="4824028" y="1240140"/>
            <a:ext cx="2558017" cy="1907674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6444208" y="1411750"/>
            <a:ext cx="2401071" cy="1292393"/>
          </a:xfrm>
          <a:prstGeom prst="wedgeEllipseCallout">
            <a:avLst>
              <a:gd name="adj1" fmla="val -61156"/>
              <a:gd name="adj2" fmla="val 3999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4208" y="1694297"/>
            <a:ext cx="2401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a pentagon!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3675799" y="2571750"/>
            <a:ext cx="945608" cy="190272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421565" y="420993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gray">
          <a:xfrm>
            <a:off x="4175483" y="3314477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890393" y="2571750"/>
            <a:ext cx="945304" cy="189021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755576" y="3327834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6" name="Oval 45"/>
          <p:cNvSpPr/>
          <p:nvPr/>
        </p:nvSpPr>
        <p:spPr>
          <a:xfrm>
            <a:off x="636159" y="236908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1" grpId="0" animBg="1"/>
      <p:bldP spid="22" grpId="0"/>
      <p:bldP spid="30" grpId="0" animBg="1"/>
      <p:bldP spid="30" grpId="1" animBg="1"/>
      <p:bldP spid="31" grpId="0"/>
      <p:bldP spid="31" grpId="1"/>
      <p:bldP spid="45" grpId="0"/>
      <p:bldP spid="45" grpId="2"/>
      <p:bldP spid="46" grpId="0" animBg="1"/>
      <p:bldP spid="4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148772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3959932" y="857250"/>
            <a:ext cx="2484276" cy="1966528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3948" y="142136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not a pentagon!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006511" y="1071727"/>
            <a:ext cx="3312196" cy="3446594"/>
            <a:chOff x="1006511" y="1071727"/>
            <a:chExt cx="3312196" cy="3446594"/>
          </a:xfrm>
        </p:grpSpPr>
        <p:cxnSp>
          <p:nvCxnSpPr>
            <p:cNvPr id="4" name="Straight Connector 3"/>
            <p:cNvCxnSpPr>
              <a:stCxn id="37" idx="0"/>
              <a:endCxn id="37" idx="2"/>
            </p:cNvCxnSpPr>
            <p:nvPr/>
          </p:nvCxnSpPr>
          <p:spPr>
            <a:xfrm>
              <a:off x="1014282" y="2288720"/>
              <a:ext cx="1026790" cy="22296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38" idx="4"/>
              <a:endCxn id="37" idx="4"/>
            </p:cNvCxnSpPr>
            <p:nvPr/>
          </p:nvCxnSpPr>
          <p:spPr>
            <a:xfrm flipV="1">
              <a:off x="1006511" y="1071727"/>
              <a:ext cx="2139518" cy="1228365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endCxn id="38" idx="2"/>
            </p:cNvCxnSpPr>
            <p:nvPr/>
          </p:nvCxnSpPr>
          <p:spPr>
            <a:xfrm flipV="1">
              <a:off x="2027819" y="3532055"/>
              <a:ext cx="2290888" cy="986266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37" idx="3"/>
              <a:endCxn id="37" idx="4"/>
            </p:cNvCxnSpPr>
            <p:nvPr/>
          </p:nvCxnSpPr>
          <p:spPr>
            <a:xfrm flipV="1">
              <a:off x="2593550" y="1071727"/>
              <a:ext cx="552479" cy="1723296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593550" y="2795023"/>
              <a:ext cx="1725157" cy="737033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Half Frame 10"/>
          <p:cNvSpPr/>
          <p:nvPr/>
        </p:nvSpPr>
        <p:spPr>
          <a:xfrm rot="18378447" flipV="1">
            <a:off x="675083" y="1360306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5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9532" y="860398"/>
            <a:ext cx="839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pentagons.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93598" y="1724494"/>
            <a:ext cx="1882280" cy="8898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785496" y="1626701"/>
            <a:ext cx="1835911" cy="97640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35697" y="4474474"/>
            <a:ext cx="184010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566477" y="28896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195300" y="3009481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20327" y="146027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630869" y="423286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00710" y="233307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198114" y="3402061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472072" y="1491630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3433986" y="1471472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2500710" y="3782529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771731" y="3786782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3675799" y="1626701"/>
            <a:ext cx="945608" cy="284777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421565" y="420993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gray">
          <a:xfrm>
            <a:off x="4080874" y="295821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890393" y="1707654"/>
            <a:ext cx="945304" cy="275430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827584" y="2871105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6" name="Oval 45"/>
          <p:cNvSpPr/>
          <p:nvPr/>
        </p:nvSpPr>
        <p:spPr>
          <a:xfrm>
            <a:off x="639364" y="147147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196093">
            <a:off x="5236790" y="1270912"/>
            <a:ext cx="2400948" cy="1918034"/>
          </a:xfrm>
          <a:prstGeom prst="rect">
            <a:avLst/>
          </a:prstGeom>
        </p:spPr>
      </p:pic>
      <p:sp>
        <p:nvSpPr>
          <p:cNvPr id="33" name="Oval Callout 32"/>
          <p:cNvSpPr/>
          <p:nvPr/>
        </p:nvSpPr>
        <p:spPr>
          <a:xfrm>
            <a:off x="6696236" y="1283137"/>
            <a:ext cx="1879072" cy="1540641"/>
          </a:xfrm>
          <a:prstGeom prst="wedgeEllipseCallout">
            <a:avLst>
              <a:gd name="adj1" fmla="val -62260"/>
              <a:gd name="adj2" fmla="val 5965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30514" y="1491630"/>
            <a:ext cx="2081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one</a:t>
            </a:r>
          </a:p>
          <a:p>
            <a:pPr algn="ctr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eally is a pentagon!</a:t>
            </a:r>
          </a:p>
        </p:txBody>
      </p:sp>
      <p:sp>
        <p:nvSpPr>
          <p:cNvPr id="27" name="Oval 26"/>
          <p:cNvSpPr/>
          <p:nvPr/>
        </p:nvSpPr>
        <p:spPr>
          <a:xfrm>
            <a:off x="863586" y="167165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2700936" y="254221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4571998" y="1579353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3621792" y="4412888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1777088" y="4407954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1287">
            <a:off x="418060" y="2137790"/>
            <a:ext cx="2577970" cy="35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6"/>
          <p:cNvSpPr>
            <a:spLocks noChangeArrowheads="1"/>
          </p:cNvSpPr>
          <p:nvPr/>
        </p:nvSpPr>
        <p:spPr bwMode="gray">
          <a:xfrm>
            <a:off x="591863" y="1856192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gray">
          <a:xfrm>
            <a:off x="2533568" y="2053457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gray">
          <a:xfrm>
            <a:off x="3761961" y="4151570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4595700" y="1734947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1240278" y="4200641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30514" y="1660907"/>
            <a:ext cx="2081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drew </a:t>
            </a:r>
            <a:b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five dots.</a:t>
            </a:r>
          </a:p>
        </p:txBody>
      </p:sp>
    </p:spTree>
    <p:extLst>
      <p:ext uri="{BB962C8B-B14F-4D97-AF65-F5344CB8AC3E}">
        <p14:creationId xmlns:p14="http://schemas.microsoft.com/office/powerpoint/2010/main" val="146954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30" grpId="0" animBg="1"/>
      <p:bldP spid="30" grpId="1" animBg="1"/>
      <p:bldP spid="31" grpId="0"/>
      <p:bldP spid="31" grpId="1"/>
      <p:bldP spid="45" grpId="0"/>
      <p:bldP spid="45" grpId="1"/>
      <p:bldP spid="45" grpId="2"/>
      <p:bldP spid="46" grpId="0" animBg="1"/>
      <p:bldP spid="46" grpId="1" animBg="1"/>
      <p:bldP spid="33" grpId="0" animBg="1"/>
      <p:bldP spid="33" grpId="1" animBg="1"/>
      <p:bldP spid="33" grpId="2" animBg="1"/>
      <p:bldP spid="34" grpId="0"/>
      <p:bldP spid="34" grpId="1"/>
      <p:bldP spid="27" grpId="0" animBg="1"/>
      <p:bldP spid="27" grpId="1" animBg="1"/>
      <p:bldP spid="28" grpId="0" animBg="1"/>
      <p:bldP spid="28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/>
      <p:bldP spid="39" grpId="0"/>
      <p:bldP spid="40" grpId="0"/>
      <p:bldP spid="41" grpId="0"/>
      <p:bldP spid="42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9532" y="860398"/>
            <a:ext cx="839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pentagons.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63588" y="1626701"/>
            <a:ext cx="1912290" cy="98768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775878" y="1626701"/>
            <a:ext cx="1781553" cy="94504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75878" y="3499935"/>
            <a:ext cx="899920" cy="962025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847">
            <a:off x="214265" y="3423209"/>
            <a:ext cx="3578713" cy="48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566477" y="28896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232368" y="3054855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67173" y="23803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3352905" y="421098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1645" y="141962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198114" y="339420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472072" y="156363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3637026" y="1527634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3111986" y="3440491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789010" y="3719324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2775878" y="2571750"/>
            <a:ext cx="1845529" cy="92818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2551365" y="326590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gray">
          <a:xfrm>
            <a:off x="3217375" y="2504965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863588" y="2613242"/>
            <a:ext cx="2785403" cy="183071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1619672" y="3458493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6" name="Oval 45"/>
          <p:cNvSpPr/>
          <p:nvPr/>
        </p:nvSpPr>
        <p:spPr>
          <a:xfrm>
            <a:off x="636159" y="236908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67845">
            <a:off x="5218802" y="1210695"/>
            <a:ext cx="2490792" cy="1914730"/>
          </a:xfrm>
          <a:prstGeom prst="rect">
            <a:avLst/>
          </a:prstGeom>
        </p:spPr>
      </p:pic>
      <p:sp>
        <p:nvSpPr>
          <p:cNvPr id="41" name="Oval Callout 40"/>
          <p:cNvSpPr/>
          <p:nvPr/>
        </p:nvSpPr>
        <p:spPr>
          <a:xfrm>
            <a:off x="6912260" y="1230011"/>
            <a:ext cx="1980220" cy="1305736"/>
          </a:xfrm>
          <a:prstGeom prst="wedgeEllipseCallout">
            <a:avLst>
              <a:gd name="adj1" fmla="val -65603"/>
              <a:gd name="adj2" fmla="val 14611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48264" y="1514277"/>
            <a:ext cx="19608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also a pentagon!</a:t>
            </a:r>
          </a:p>
        </p:txBody>
      </p:sp>
      <p:sp>
        <p:nvSpPr>
          <p:cNvPr id="27" name="Oval 26"/>
          <p:cNvSpPr/>
          <p:nvPr/>
        </p:nvSpPr>
        <p:spPr>
          <a:xfrm>
            <a:off x="827584" y="257175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2721871" y="159964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557430" y="2533633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2751591" y="345078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3612647" y="438995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5156496" y="285978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 flipV="1">
            <a:off x="2464338" y="1501801"/>
            <a:ext cx="3031037" cy="1563833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1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30" grpId="0" animBg="1"/>
      <p:bldP spid="30" grpId="1" animBg="1"/>
      <p:bldP spid="31" grpId="0"/>
      <p:bldP spid="31" grpId="1"/>
      <p:bldP spid="45" grpId="0"/>
      <p:bldP spid="45" grpId="1"/>
      <p:bldP spid="45" grpId="2"/>
      <p:bldP spid="46" grpId="0" animBg="1"/>
      <p:bldP spid="46" grpId="1" animBg="1"/>
      <p:bldP spid="41" grpId="0" animBg="1"/>
      <p:bldP spid="42" grpId="0"/>
      <p:bldP spid="27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27472" y="339502"/>
            <a:ext cx="3154041" cy="4202462"/>
            <a:chOff x="2627472" y="339502"/>
            <a:chExt cx="3154041" cy="4202462"/>
          </a:xfrm>
        </p:grpSpPr>
        <p:grpSp>
          <p:nvGrpSpPr>
            <p:cNvPr id="35" name="Group 34"/>
            <p:cNvGrpSpPr/>
            <p:nvPr/>
          </p:nvGrpSpPr>
          <p:grpSpPr>
            <a:xfrm>
              <a:off x="2627472" y="339502"/>
              <a:ext cx="3154041" cy="4202462"/>
              <a:chOff x="3595065" y="1599642"/>
              <a:chExt cx="1877035" cy="2808312"/>
            </a:xfrm>
          </p:grpSpPr>
          <p:sp>
            <p:nvSpPr>
              <p:cNvPr id="37" name="Isosceles Triangle 36"/>
              <p:cNvSpPr/>
              <p:nvPr/>
            </p:nvSpPr>
            <p:spPr>
              <a:xfrm>
                <a:off x="3599892" y="1623702"/>
                <a:ext cx="1872208" cy="912044"/>
              </a:xfrm>
              <a:prstGeom prst="triangl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599892" y="2535746"/>
                <a:ext cx="1872208" cy="1872208"/>
              </a:xfrm>
              <a:prstGeom prst="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4280906" y="3363838"/>
                <a:ext cx="504056" cy="1044116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766664" y="2823778"/>
                <a:ext cx="468052" cy="540060"/>
              </a:xfrm>
              <a:prstGeom prst="rect">
                <a:avLst/>
              </a:prstGeom>
              <a:ln w="38100"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3599892" y="4407954"/>
                <a:ext cx="1872208" cy="0"/>
              </a:xfrm>
              <a:prstGeom prst="line">
                <a:avLst/>
              </a:prstGeom>
              <a:ln w="38100"/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3595065" y="2535747"/>
                <a:ext cx="0" cy="1872207"/>
              </a:xfrm>
              <a:prstGeom prst="line">
                <a:avLst/>
              </a:prstGeom>
              <a:ln w="38100"/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V="1">
                <a:off x="5472100" y="2535746"/>
                <a:ext cx="0" cy="1872207"/>
              </a:xfrm>
              <a:prstGeom prst="line">
                <a:avLst/>
              </a:prstGeom>
              <a:ln w="38100"/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V="1">
                <a:off x="3599892" y="1599642"/>
                <a:ext cx="936104" cy="936105"/>
              </a:xfrm>
              <a:prstGeom prst="line">
                <a:avLst/>
              </a:prstGeom>
              <a:ln w="38100"/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37" idx="4"/>
              </p:cNvCxnSpPr>
              <p:nvPr/>
            </p:nvCxnSpPr>
            <p:spPr>
              <a:xfrm flipH="1" flipV="1">
                <a:off x="4535998" y="1605700"/>
                <a:ext cx="936102" cy="930046"/>
              </a:xfrm>
              <a:prstGeom prst="line">
                <a:avLst/>
              </a:prstGeom>
              <a:ln w="38100"/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70" name="Rectangle 69"/>
            <p:cNvSpPr/>
            <p:nvPr/>
          </p:nvSpPr>
          <p:spPr>
            <a:xfrm>
              <a:off x="4752020" y="2175706"/>
              <a:ext cx="786483" cy="808166"/>
            </a:xfrm>
            <a:prstGeom prst="rect">
              <a:avLst/>
            </a:prstGeom>
            <a:ln w="3810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5907980" y="483518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8529468" y="996297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7597849" y="630205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Half Frame 18"/>
          <p:cNvSpPr/>
          <p:nvPr/>
        </p:nvSpPr>
        <p:spPr>
          <a:xfrm rot="13238728">
            <a:off x="8121467" y="137854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133728" y="1119452"/>
            <a:ext cx="229812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accent5"/>
                </a:solidFill>
              </a:rPr>
              <a:t>Did I draw a pentagon to create the </a:t>
            </a:r>
            <a:r>
              <a:rPr lang="en-US" dirty="0" smtClean="0">
                <a:solidFill>
                  <a:schemeClr val="accent5"/>
                </a:solidFill>
              </a:rPr>
              <a:t>outline </a:t>
            </a:r>
            <a:r>
              <a:rPr lang="en-US" dirty="0">
                <a:solidFill>
                  <a:schemeClr val="accent5"/>
                </a:solidFill>
              </a:rPr>
              <a:t>of this house?</a:t>
            </a:r>
          </a:p>
        </p:txBody>
      </p:sp>
      <p:pic>
        <p:nvPicPr>
          <p:cNvPr id="46" name="Picture 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3269" y="2819863"/>
            <a:ext cx="3578713" cy="48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70714">
            <a:off x="1494525" y="1261046"/>
            <a:ext cx="3578713" cy="48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7481">
            <a:off x="3196265" y="1131917"/>
            <a:ext cx="3578713" cy="48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4251626" y="2680289"/>
            <a:ext cx="3578713" cy="48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191" y="4566333"/>
            <a:ext cx="3578713" cy="48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Oval 56"/>
          <p:cNvSpPr/>
          <p:nvPr/>
        </p:nvSpPr>
        <p:spPr>
          <a:xfrm>
            <a:off x="5544108" y="157553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2373238" y="433766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3954314" y="19548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5541902" y="433766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2371345" y="156973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"/>
          <p:cNvSpPr>
            <a:spLocks noChangeArrowheads="1"/>
          </p:cNvSpPr>
          <p:nvPr/>
        </p:nvSpPr>
        <p:spPr bwMode="gray">
          <a:xfrm>
            <a:off x="2735796" y="843558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gray">
          <a:xfrm>
            <a:off x="5257206" y="758193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gray">
          <a:xfrm>
            <a:off x="4014008" y="3975906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65" name="Rectangle 6"/>
          <p:cNvSpPr>
            <a:spLocks noChangeArrowheads="1"/>
          </p:cNvSpPr>
          <p:nvPr/>
        </p:nvSpPr>
        <p:spPr bwMode="gray">
          <a:xfrm>
            <a:off x="5907980" y="2871754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66" name="Rectangle 6"/>
          <p:cNvSpPr>
            <a:spLocks noChangeArrowheads="1"/>
          </p:cNvSpPr>
          <p:nvPr/>
        </p:nvSpPr>
        <p:spPr bwMode="gray">
          <a:xfrm>
            <a:off x="1943708" y="2859782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 rot="261573">
            <a:off x="4638927" y="2204247"/>
            <a:ext cx="1197019" cy="892692"/>
          </a:xfrm>
          <a:prstGeom prst="rect">
            <a:avLst/>
          </a:prstGeom>
        </p:spPr>
      </p:pic>
      <p:sp>
        <p:nvSpPr>
          <p:cNvPr id="68" name="Oval Callout 67"/>
          <p:cNvSpPr/>
          <p:nvPr/>
        </p:nvSpPr>
        <p:spPr>
          <a:xfrm>
            <a:off x="5957340" y="2125388"/>
            <a:ext cx="2257919" cy="1343996"/>
          </a:xfrm>
          <a:prstGeom prst="wedgeEllipseCallout">
            <a:avLst>
              <a:gd name="adj1" fmla="val -71395"/>
              <a:gd name="adj2" fmla="val -15743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21150" y="2398117"/>
            <a:ext cx="2148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outline of this house is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pentagon!</a:t>
            </a:r>
          </a:p>
        </p:txBody>
      </p:sp>
    </p:spTree>
    <p:extLst>
      <p:ext uri="{BB962C8B-B14F-4D97-AF65-F5344CB8AC3E}">
        <p14:creationId xmlns:p14="http://schemas.microsoft.com/office/powerpoint/2010/main" val="429030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9" grpId="0" animBg="1"/>
      <p:bldP spid="21" grpId="0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6" grpId="2"/>
      <p:bldP spid="68" grpId="0" animBg="1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29492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draw a pentagon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connecting 5 straight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3822" y="1537504"/>
            <a:ext cx="751859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draw a pentagon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connecting 5 straight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 rot="19815099">
            <a:off x="457212" y="2778245"/>
            <a:ext cx="3886200" cy="5715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0067">
            <a:off x="4098830" y="1732791"/>
            <a:ext cx="4112620" cy="64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1436054">
            <a:off x="1286703" y="4074842"/>
            <a:ext cx="2308377" cy="6342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1436054">
            <a:off x="4649382" y="3314636"/>
            <a:ext cx="2308377" cy="6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8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V="1">
            <a:off x="914400" y="3507854"/>
            <a:ext cx="885292" cy="98105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707904" y="1707654"/>
            <a:ext cx="1872208" cy="2781253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6444208" y="1707654"/>
            <a:ext cx="1872208" cy="90010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74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079654" y="2607755"/>
            <a:ext cx="2277611" cy="12231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>
            <a:off x="4847504" y="1585498"/>
            <a:ext cx="3024336" cy="2304256"/>
          </a:xfrm>
          <a:prstGeom prst="arc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alf Frame 9"/>
          <p:cNvSpPr/>
          <p:nvPr/>
        </p:nvSpPr>
        <p:spPr>
          <a:xfrm rot="18378447" flipV="1">
            <a:off x="1595000" y="1951211"/>
            <a:ext cx="1171012" cy="76623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Multiply 10"/>
          <p:cNvSpPr/>
          <p:nvPr/>
        </p:nvSpPr>
        <p:spPr>
          <a:xfrm>
            <a:off x="7704348" y="1381520"/>
            <a:ext cx="1260140" cy="1215913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305665" y="153149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25647" y="376687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817833" y="268362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252757" y="2573795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636176">
            <a:off x="1010244" y="3714813"/>
            <a:ext cx="2308377" cy="63423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7992448">
            <a:off x="4583173" y="3212481"/>
            <a:ext cx="2308377" cy="6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95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-0.21739 C 0.00972 -0.21246 0.00052 -0.21153 0.02222 -0.20876 C 0.03525 -0.20105 0.04861 -0.19488 0.06163 -0.18686 C 0.07275 -0.18008 0.05608 -0.18964 0.07153 -0.18224 C 0.07413 -0.18101 0.079 -0.17792 0.079 -0.17792 C 0.08386 -0.17206 0.08715 -0.1625 0.09254 -0.15819 C 0.09497 -0.15634 0.1 -0.15387 0.1 -0.15387 C 0.10469 -0.14832 0.11042 -0.1474 0.11476 -0.14061 C 0.12014 -0.13259 0.12379 -0.12119 0.12952 -0.1144 C 0.13594 -0.09867 0.13351 -0.08757 0.14184 -0.07277 C 0.14549 -0.0552 0.14028 -0.07647 0.14688 -0.06167 C 0.14861 -0.05797 0.14896 -0.05273 0.15052 -0.04872 C 0.1533 -0.0333 0.15104 -0.03855 0.15556 -0.03114 C 0.15747 -0.01665 0.1592 -0.00493 0.1592 0.01048 " pathEditMode="relative" ptsTypes="fffffffffffff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114621" y="2396901"/>
            <a:ext cx="685071" cy="2155069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760132" y="2355726"/>
            <a:ext cx="1368152" cy="154522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1115616" y="3979890"/>
            <a:ext cx="4155882" cy="57208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1545458" y="212170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Half Frame 34"/>
          <p:cNvSpPr/>
          <p:nvPr/>
        </p:nvSpPr>
        <p:spPr>
          <a:xfrm rot="13238728">
            <a:off x="1209162" y="1785139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875622" y="43179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Half Frame 36"/>
          <p:cNvSpPr/>
          <p:nvPr/>
        </p:nvSpPr>
        <p:spPr>
          <a:xfrm rot="13238728">
            <a:off x="416400" y="4165353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5040795" y="3533201"/>
            <a:ext cx="899357" cy="87476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Multiply 38"/>
          <p:cNvSpPr/>
          <p:nvPr/>
        </p:nvSpPr>
        <p:spPr>
          <a:xfrm>
            <a:off x="5867427" y="3586270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5271498" y="2355726"/>
            <a:ext cx="1856786" cy="162416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5017264" y="375988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Half Frame 41"/>
          <p:cNvSpPr/>
          <p:nvPr/>
        </p:nvSpPr>
        <p:spPr>
          <a:xfrm rot="13238728">
            <a:off x="5686743" y="3658344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2448305" y="2644563"/>
            <a:ext cx="1285850" cy="1046489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 flipV="1">
            <a:off x="1799691" y="1599642"/>
            <a:ext cx="2304257" cy="79725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3849714" y="14357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alf Frame 45"/>
          <p:cNvSpPr/>
          <p:nvPr/>
        </p:nvSpPr>
        <p:spPr>
          <a:xfrm rot="13238728">
            <a:off x="4686973" y="1221946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103947" y="1599643"/>
            <a:ext cx="3024337" cy="75608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871627" y="216287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Half Frame 22"/>
          <p:cNvSpPr/>
          <p:nvPr/>
        </p:nvSpPr>
        <p:spPr>
          <a:xfrm rot="13238728">
            <a:off x="7495067" y="1843361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7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037 C -0.00799 -0.09066 0.03924 -0.12951 0.09601 -0.12242 C 0.15295 -0.11563 0.19826 -0.06599 0.19601 -0.01172 C 0.19392 0.04255 0.14531 0.07956 0.08837 0.07246 C 0.0316 0.06568 -0.01302 0.01604 -0.01111 -0.037 Z " pathEditMode="relative" rAng="-5162498" ptsTypes="fffff">
                                      <p:cBhvr>
                                        <p:cTn id="14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65" y="1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  <p:bldP spid="42" grpId="0" animBg="1"/>
      <p:bldP spid="45" grpId="0" animBg="1"/>
      <p:bldP spid="45" grpId="1" animBg="1"/>
      <p:bldP spid="46" grpId="0" animBg="1"/>
      <p:bldP spid="22" grpId="0" animBg="1"/>
      <p:bldP spid="22" grpId="1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03548" y="1150525"/>
            <a:ext cx="49537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5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3491880" y="901128"/>
            <a:ext cx="2088232" cy="123108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5580112" y="901128"/>
            <a:ext cx="2052228" cy="1231087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491880" y="4294163"/>
            <a:ext cx="415762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4044607" y="1027415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6546068" y="860752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5346651" y="3511691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7649507" y="2104951"/>
            <a:ext cx="0" cy="2176181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6"/>
          <p:cNvSpPr>
            <a:spLocks noChangeArrowheads="1"/>
          </p:cNvSpPr>
          <p:nvPr/>
        </p:nvSpPr>
        <p:spPr bwMode="gray">
          <a:xfrm>
            <a:off x="7667871" y="279161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3491880" y="2104950"/>
            <a:ext cx="0" cy="2176181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6" name="Rectangle 6"/>
          <p:cNvSpPr>
            <a:spLocks noChangeArrowheads="1"/>
          </p:cNvSpPr>
          <p:nvPr/>
        </p:nvSpPr>
        <p:spPr bwMode="gray">
          <a:xfrm>
            <a:off x="2915816" y="2827615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871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  <p:bldP spid="30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39552" y="987574"/>
            <a:ext cx="80648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You can draw a pentagon!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2823209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Draw 5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506581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must be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6221575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must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7554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1" t="32869" r="35145" b="9391"/>
          <a:stretch/>
        </p:blipFill>
        <p:spPr>
          <a:xfrm>
            <a:off x="90279" y="1703350"/>
            <a:ext cx="2881521" cy="3057893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>
          <a:xfrm>
            <a:off x="1907704" y="957676"/>
            <a:ext cx="2815714" cy="1506062"/>
          </a:xfrm>
          <a:prstGeom prst="cloudCallout">
            <a:avLst>
              <a:gd name="adj1" fmla="val -45061"/>
              <a:gd name="adj2" fmla="val 495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5716" y="1275606"/>
            <a:ext cx="2635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the only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type of pentagon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is!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723418" y="1131590"/>
            <a:ext cx="2756351" cy="3240360"/>
            <a:chOff x="5256076" y="1131590"/>
            <a:chExt cx="2756351" cy="3240360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5256076" y="2283718"/>
              <a:ext cx="0" cy="2088232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8012427" y="2283718"/>
              <a:ext cx="0" cy="2088232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624228" y="1131590"/>
              <a:ext cx="1388199" cy="1188132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5256076" y="1131590"/>
              <a:ext cx="1368152" cy="115212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256076" y="4371950"/>
              <a:ext cx="2736304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Multiply 10"/>
          <p:cNvSpPr/>
          <p:nvPr/>
        </p:nvSpPr>
        <p:spPr>
          <a:xfrm>
            <a:off x="2175155" y="806744"/>
            <a:ext cx="2280811" cy="1793212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2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13481</TotalTime>
  <Words>939</Words>
  <Application>Microsoft Office PowerPoint</Application>
  <PresentationFormat>On-screen Show (16:9)</PresentationFormat>
  <Paragraphs>128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359</cp:revision>
  <dcterms:created xsi:type="dcterms:W3CDTF">2011-06-12T17:04:43Z</dcterms:created>
  <dcterms:modified xsi:type="dcterms:W3CDTF">2015-06-07T13:02:18Z</dcterms:modified>
</cp:coreProperties>
</file>